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IBM Plex Sans Bold" charset="1" panose="020B0803050203000203"/>
      <p:regular r:id="rId13"/>
    </p:embeddedFont>
    <p:embeddedFont>
      <p:font typeface="Montserrat Light" charset="1" panose="00000400000000000000"/>
      <p:regular r:id="rId14"/>
    </p:embeddedFont>
    <p:embeddedFont>
      <p:font typeface="Montserrat Bold" charset="1" panose="000008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2.pn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jpe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1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463487" y="-4917594"/>
            <a:ext cx="12899701" cy="13046474"/>
          </a:xfrm>
          <a:custGeom>
            <a:avLst/>
            <a:gdLst/>
            <a:ahLst/>
            <a:cxnLst/>
            <a:rect r="r" b="b" t="t" l="l"/>
            <a:pathLst>
              <a:path h="13046474" w="12899701">
                <a:moveTo>
                  <a:pt x="0" y="0"/>
                </a:moveTo>
                <a:lnTo>
                  <a:pt x="12899702" y="0"/>
                </a:lnTo>
                <a:lnTo>
                  <a:pt x="12899702" y="13046474"/>
                </a:lnTo>
                <a:lnTo>
                  <a:pt x="0" y="130464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10323"/>
            <a:ext cx="10620944" cy="2629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56"/>
              </a:lnSpc>
            </a:pPr>
            <a:r>
              <a:rPr lang="en-US" b="true" sz="9676" spc="-19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Sistemas Operacionais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119711" y="4377882"/>
            <a:ext cx="10296822" cy="10413980"/>
          </a:xfrm>
          <a:custGeom>
            <a:avLst/>
            <a:gdLst/>
            <a:ahLst/>
            <a:cxnLst/>
            <a:rect r="r" b="b" t="t" l="l"/>
            <a:pathLst>
              <a:path h="10413980" w="10296822">
                <a:moveTo>
                  <a:pt x="0" y="0"/>
                </a:moveTo>
                <a:lnTo>
                  <a:pt x="10296822" y="0"/>
                </a:lnTo>
                <a:lnTo>
                  <a:pt x="10296822" y="10413979"/>
                </a:lnTo>
                <a:lnTo>
                  <a:pt x="0" y="10413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144000" y="3322468"/>
            <a:ext cx="8375071" cy="5935832"/>
          </a:xfrm>
          <a:custGeom>
            <a:avLst/>
            <a:gdLst/>
            <a:ahLst/>
            <a:cxnLst/>
            <a:rect r="r" b="b" t="t" l="l"/>
            <a:pathLst>
              <a:path h="5935832" w="8375071">
                <a:moveTo>
                  <a:pt x="0" y="0"/>
                </a:moveTo>
                <a:lnTo>
                  <a:pt x="8375071" y="0"/>
                </a:lnTo>
                <a:lnTo>
                  <a:pt x="8375071" y="5935832"/>
                </a:lnTo>
                <a:lnTo>
                  <a:pt x="0" y="5935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087928" y="544939"/>
            <a:ext cx="7315200" cy="2121408"/>
          </a:xfrm>
          <a:custGeom>
            <a:avLst/>
            <a:gdLst/>
            <a:ahLst/>
            <a:cxnLst/>
            <a:rect r="r" b="b" t="t" l="l"/>
            <a:pathLst>
              <a:path h="2121408" w="7315200">
                <a:moveTo>
                  <a:pt x="0" y="0"/>
                </a:moveTo>
                <a:lnTo>
                  <a:pt x="7315200" y="0"/>
                </a:lnTo>
                <a:lnTo>
                  <a:pt x="7315200" y="2121408"/>
                </a:lnTo>
                <a:lnTo>
                  <a:pt x="0" y="21214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087928" y="6923314"/>
            <a:ext cx="5127477" cy="4114800"/>
          </a:xfrm>
          <a:custGeom>
            <a:avLst/>
            <a:gdLst/>
            <a:ahLst/>
            <a:cxnLst/>
            <a:rect r="r" b="b" t="t" l="l"/>
            <a:pathLst>
              <a:path h="4114800" w="5127477">
                <a:moveTo>
                  <a:pt x="0" y="0"/>
                </a:moveTo>
                <a:lnTo>
                  <a:pt x="5127477" y="0"/>
                </a:lnTo>
                <a:lnTo>
                  <a:pt x="512747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20552" y="7312771"/>
            <a:ext cx="9239090" cy="372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4555" indent="-332278" lvl="1">
              <a:lnSpc>
                <a:spcPts val="3262"/>
              </a:lnSpc>
              <a:buFont typeface="Arial"/>
              <a:buChar char="•"/>
            </a:pPr>
            <a:r>
              <a:rPr lang="en-US" b="true" sz="3078" spc="-6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Larissa Gabriel dos Santos</a:t>
            </a:r>
          </a:p>
          <a:p>
            <a:pPr algn="l" marL="664555" indent="-332278" lvl="1">
              <a:lnSpc>
                <a:spcPts val="3262"/>
              </a:lnSpc>
              <a:buFont typeface="Arial"/>
              <a:buChar char="•"/>
            </a:pPr>
            <a:r>
              <a:rPr lang="en-US" b="true" sz="3078" spc="-6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Gerdson Oliveira dos Santos Joao</a:t>
            </a:r>
          </a:p>
          <a:p>
            <a:pPr algn="l" marL="664555" indent="-332278" lvl="1">
              <a:lnSpc>
                <a:spcPts val="3262"/>
              </a:lnSpc>
              <a:buFont typeface="Arial"/>
              <a:buChar char="•"/>
            </a:pPr>
            <a:r>
              <a:rPr lang="en-US" b="true" sz="3078" spc="-6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Adria Rodrigues da Silva</a:t>
            </a:r>
          </a:p>
          <a:p>
            <a:pPr algn="l" marL="664555" indent="-332278" lvl="1">
              <a:lnSpc>
                <a:spcPts val="3262"/>
              </a:lnSpc>
              <a:buFont typeface="Arial"/>
              <a:buChar char="•"/>
            </a:pPr>
            <a:r>
              <a:rPr lang="en-US" b="true" sz="3078" spc="-6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Miguel Angelo dos Santos</a:t>
            </a:r>
          </a:p>
          <a:p>
            <a:pPr algn="l" marL="664555" indent="-332278" lvl="1">
              <a:lnSpc>
                <a:spcPts val="3262"/>
              </a:lnSpc>
              <a:buFont typeface="Arial"/>
              <a:buChar char="•"/>
            </a:pPr>
            <a:r>
              <a:rPr lang="en-US" b="true" sz="3078" spc="-6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Fellipe Alves Santos Oliveira </a:t>
            </a:r>
          </a:p>
          <a:p>
            <a:pPr algn="l" marL="664555" indent="-332278" lvl="1">
              <a:lnSpc>
                <a:spcPts val="3262"/>
              </a:lnSpc>
              <a:buFont typeface="Arial"/>
              <a:buChar char="•"/>
            </a:pPr>
            <a:r>
              <a:rPr lang="en-US" b="true" sz="3078" spc="-6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Cicero Alecio Ferreira de Lima</a:t>
            </a:r>
          </a:p>
          <a:p>
            <a:pPr algn="l" marL="664555" indent="-332278" lvl="1">
              <a:lnSpc>
                <a:spcPts val="3262"/>
              </a:lnSpc>
              <a:buFont typeface="Arial"/>
              <a:buChar char="•"/>
            </a:pPr>
            <a:r>
              <a:rPr lang="en-US" b="true" sz="3078" spc="-6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Bruno Cesar Franca Ferreira</a:t>
            </a:r>
          </a:p>
          <a:p>
            <a:pPr algn="l">
              <a:lnSpc>
                <a:spcPts val="3262"/>
              </a:lnSpc>
            </a:pPr>
          </a:p>
          <a:p>
            <a:pPr algn="l">
              <a:lnSpc>
                <a:spcPts val="3262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1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054340" y="4209088"/>
            <a:ext cx="9325185" cy="9431287"/>
          </a:xfrm>
          <a:custGeom>
            <a:avLst/>
            <a:gdLst/>
            <a:ahLst/>
            <a:cxnLst/>
            <a:rect r="r" b="b" t="t" l="l"/>
            <a:pathLst>
              <a:path h="9431287" w="9325185">
                <a:moveTo>
                  <a:pt x="0" y="0"/>
                </a:moveTo>
                <a:lnTo>
                  <a:pt x="9325184" y="0"/>
                </a:lnTo>
                <a:lnTo>
                  <a:pt x="9325184" y="9431286"/>
                </a:lnTo>
                <a:lnTo>
                  <a:pt x="0" y="94312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6620711" y="-1489248"/>
            <a:ext cx="10296822" cy="10413980"/>
          </a:xfrm>
          <a:custGeom>
            <a:avLst/>
            <a:gdLst/>
            <a:ahLst/>
            <a:cxnLst/>
            <a:rect r="r" b="b" t="t" l="l"/>
            <a:pathLst>
              <a:path h="10413980" w="10296822">
                <a:moveTo>
                  <a:pt x="0" y="0"/>
                </a:moveTo>
                <a:lnTo>
                  <a:pt x="10296822" y="0"/>
                </a:lnTo>
                <a:lnTo>
                  <a:pt x="10296822" y="10413979"/>
                </a:lnTo>
                <a:lnTo>
                  <a:pt x="0" y="10413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173200" y="679447"/>
            <a:ext cx="7315200" cy="2121408"/>
          </a:xfrm>
          <a:custGeom>
            <a:avLst/>
            <a:gdLst/>
            <a:ahLst/>
            <a:cxnLst/>
            <a:rect r="r" b="b" t="t" l="l"/>
            <a:pathLst>
              <a:path h="2121408" w="7315200">
                <a:moveTo>
                  <a:pt x="0" y="0"/>
                </a:moveTo>
                <a:lnTo>
                  <a:pt x="7315200" y="0"/>
                </a:lnTo>
                <a:lnTo>
                  <a:pt x="7315200" y="2121408"/>
                </a:lnTo>
                <a:lnTo>
                  <a:pt x="0" y="21214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32249" y="1328892"/>
            <a:ext cx="9604763" cy="1828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40"/>
              </a:lnSpc>
            </a:pPr>
            <a:r>
              <a:rPr lang="en-US" b="true" sz="6736" spc="-13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Definição de Sistemas Operacionais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48495" y="4867078"/>
            <a:ext cx="14352740" cy="2501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073"/>
              </a:lnSpc>
              <a:spcBef>
                <a:spcPct val="0"/>
              </a:spcBef>
            </a:pPr>
            <a:r>
              <a:rPr lang="en-US" sz="320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 sistema operacional (SO) é um software que serve como intermediário entre o usuário e o hardware do computador, facilitando o uso, otimizando a execução de tarefas, e garantindo a segurança das operações.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238257" y="2387873"/>
            <a:ext cx="905743" cy="825964"/>
            <a:chOff x="0" y="0"/>
            <a:chExt cx="1207657" cy="1101285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207657" cy="1101285"/>
              <a:chOff x="0" y="0"/>
              <a:chExt cx="156181" cy="142424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56181" cy="142424"/>
              </a:xfrm>
              <a:custGeom>
                <a:avLst/>
                <a:gdLst/>
                <a:ahLst/>
                <a:cxnLst/>
                <a:rect r="r" b="b" t="t" l="l"/>
                <a:pathLst>
                  <a:path h="142424" w="156181">
                    <a:moveTo>
                      <a:pt x="71212" y="0"/>
                    </a:moveTo>
                    <a:lnTo>
                      <a:pt x="84969" y="0"/>
                    </a:lnTo>
                    <a:cubicBezTo>
                      <a:pt x="124298" y="0"/>
                      <a:pt x="156181" y="31883"/>
                      <a:pt x="156181" y="71212"/>
                    </a:cubicBezTo>
                    <a:lnTo>
                      <a:pt x="156181" y="71212"/>
                    </a:lnTo>
                    <a:cubicBezTo>
                      <a:pt x="156181" y="90099"/>
                      <a:pt x="148678" y="108212"/>
                      <a:pt x="135323" y="121567"/>
                    </a:cubicBezTo>
                    <a:cubicBezTo>
                      <a:pt x="121968" y="134922"/>
                      <a:pt x="103855" y="142424"/>
                      <a:pt x="84969" y="142424"/>
                    </a:cubicBezTo>
                    <a:lnTo>
                      <a:pt x="71212" y="142424"/>
                    </a:lnTo>
                    <a:cubicBezTo>
                      <a:pt x="31883" y="142424"/>
                      <a:pt x="0" y="110542"/>
                      <a:pt x="0" y="71212"/>
                    </a:cubicBezTo>
                    <a:lnTo>
                      <a:pt x="0" y="71212"/>
                    </a:lnTo>
                    <a:cubicBezTo>
                      <a:pt x="0" y="31883"/>
                      <a:pt x="31883" y="0"/>
                      <a:pt x="71212" y="0"/>
                    </a:cubicBezTo>
                    <a:close/>
                  </a:path>
                </a:pathLst>
              </a:custGeom>
              <a:solidFill>
                <a:srgbClr val="72EFAC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28575"/>
                <a:ext cx="156181" cy="17099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74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288327" y="35939"/>
              <a:ext cx="631002" cy="8741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03"/>
                </a:lnSpc>
              </a:pPr>
              <a:r>
                <a:rPr lang="en-US" b="true" sz="3930" spc="-7">
                  <a:solidFill>
                    <a:srgbClr val="000138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1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8524865" y="6693961"/>
            <a:ext cx="473252" cy="674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3"/>
              </a:lnSpc>
            </a:pPr>
            <a:r>
              <a:rPr lang="en-US" b="true" sz="3930" spc="-7">
                <a:solidFill>
                  <a:srgbClr val="00013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1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52015" y="2494493"/>
            <a:ext cx="9908394" cy="10021132"/>
          </a:xfrm>
          <a:custGeom>
            <a:avLst/>
            <a:gdLst/>
            <a:ahLst/>
            <a:cxnLst/>
            <a:rect r="r" b="b" t="t" l="l"/>
            <a:pathLst>
              <a:path h="10021132" w="9908394">
                <a:moveTo>
                  <a:pt x="0" y="0"/>
                </a:moveTo>
                <a:lnTo>
                  <a:pt x="9908394" y="0"/>
                </a:lnTo>
                <a:lnTo>
                  <a:pt x="9908394" y="10021132"/>
                </a:lnTo>
                <a:lnTo>
                  <a:pt x="0" y="100211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61425" y="-4385118"/>
            <a:ext cx="10296822" cy="10413980"/>
          </a:xfrm>
          <a:custGeom>
            <a:avLst/>
            <a:gdLst/>
            <a:ahLst/>
            <a:cxnLst/>
            <a:rect r="r" b="b" t="t" l="l"/>
            <a:pathLst>
              <a:path h="10413980" w="10296822">
                <a:moveTo>
                  <a:pt x="0" y="0"/>
                </a:moveTo>
                <a:lnTo>
                  <a:pt x="10296822" y="0"/>
                </a:lnTo>
                <a:lnTo>
                  <a:pt x="10296822" y="10413979"/>
                </a:lnTo>
                <a:lnTo>
                  <a:pt x="0" y="10413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301876" y="-32004"/>
            <a:ext cx="7315200" cy="2121408"/>
          </a:xfrm>
          <a:custGeom>
            <a:avLst/>
            <a:gdLst/>
            <a:ahLst/>
            <a:cxnLst/>
            <a:rect r="r" b="b" t="t" l="l"/>
            <a:pathLst>
              <a:path h="2121408" w="7315200">
                <a:moveTo>
                  <a:pt x="0" y="0"/>
                </a:moveTo>
                <a:lnTo>
                  <a:pt x="7315200" y="0"/>
                </a:lnTo>
                <a:lnTo>
                  <a:pt x="7315200" y="2121408"/>
                </a:lnTo>
                <a:lnTo>
                  <a:pt x="0" y="21214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007540" y="1357024"/>
            <a:ext cx="3086100" cy="189017"/>
            <a:chOff x="0" y="0"/>
            <a:chExt cx="812800" cy="497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49782"/>
            </a:xfrm>
            <a:custGeom>
              <a:avLst/>
              <a:gdLst/>
              <a:ahLst/>
              <a:cxnLst/>
              <a:rect r="r" b="b" t="t" l="l"/>
              <a:pathLst>
                <a:path h="4978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9782"/>
                  </a:lnTo>
                  <a:lnTo>
                    <a:pt x="0" y="49782"/>
                  </a:lnTo>
                  <a:close/>
                </a:path>
              </a:pathLst>
            </a:custGeom>
            <a:gradFill rotWithShape="true">
              <a:gsLst>
                <a:gs pos="0">
                  <a:srgbClr val="000138">
                    <a:alpha val="100000"/>
                  </a:srgbClr>
                </a:gs>
                <a:gs pos="100000">
                  <a:srgbClr val="33CD91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812800" cy="7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32249" y="1123950"/>
            <a:ext cx="10089724" cy="2033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1"/>
              </a:lnSpc>
            </a:pPr>
            <a:r>
              <a:rPr lang="en-US" b="true" sz="7454" spc="-14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Tipos de Sistemas Operacionais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2249" y="3791087"/>
            <a:ext cx="11645615" cy="48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4"/>
              </a:lnSpc>
            </a:pPr>
            <a:r>
              <a:rPr lang="en-US" sz="260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Alguns exemplos são: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97868" y="6500907"/>
            <a:ext cx="6239406" cy="2967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6"/>
              </a:lnSpc>
            </a:pPr>
            <a:r>
              <a:rPr lang="en-US" b="true" sz="303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 processador, memória e periféricos permanecem dedicados exclusivamente à execução de somente um programa.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120265" y="4931187"/>
            <a:ext cx="12047471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b="true" sz="4200" spc="-8">
                <a:solidFill>
                  <a:srgbClr val="72EFAC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Sistemas monoprogramáveis/monotarefas</a:t>
            </a:r>
          </a:p>
        </p:txBody>
      </p:sp>
      <p:sp>
        <p:nvSpPr>
          <p:cNvPr name="AutoShape 12" id="12"/>
          <p:cNvSpPr/>
          <p:nvPr/>
        </p:nvSpPr>
        <p:spPr>
          <a:xfrm flipH="true" flipV="true">
            <a:off x="3315124" y="6028861"/>
            <a:ext cx="0" cy="3733755"/>
          </a:xfrm>
          <a:prstGeom prst="line">
            <a:avLst/>
          </a:prstGeom>
          <a:ln cap="flat" w="19050">
            <a:solidFill>
              <a:srgbClr val="72EFA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8717571" y="2723497"/>
            <a:ext cx="1977118" cy="189017"/>
            <a:chOff x="0" y="0"/>
            <a:chExt cx="520722" cy="497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20722" cy="49782"/>
            </a:xfrm>
            <a:custGeom>
              <a:avLst/>
              <a:gdLst/>
              <a:ahLst/>
              <a:cxnLst/>
              <a:rect r="r" b="b" t="t" l="l"/>
              <a:pathLst>
                <a:path h="49782" w="520722">
                  <a:moveTo>
                    <a:pt x="0" y="0"/>
                  </a:moveTo>
                  <a:lnTo>
                    <a:pt x="520722" y="0"/>
                  </a:lnTo>
                  <a:lnTo>
                    <a:pt x="520722" y="49782"/>
                  </a:lnTo>
                  <a:lnTo>
                    <a:pt x="0" y="49782"/>
                  </a:lnTo>
                  <a:close/>
                </a:path>
              </a:pathLst>
            </a:custGeom>
            <a:gradFill rotWithShape="true">
              <a:gsLst>
                <a:gs pos="0">
                  <a:srgbClr val="000138">
                    <a:alpha val="100000"/>
                  </a:srgbClr>
                </a:gs>
                <a:gs pos="100000">
                  <a:srgbClr val="33CD91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520722" cy="7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AutoShape 16" id="16"/>
          <p:cNvSpPr/>
          <p:nvPr/>
        </p:nvSpPr>
        <p:spPr>
          <a:xfrm flipH="true" flipV="true">
            <a:off x="13599906" y="6028861"/>
            <a:ext cx="0" cy="3733755"/>
          </a:xfrm>
          <a:prstGeom prst="line">
            <a:avLst/>
          </a:prstGeom>
          <a:ln cap="flat" w="19050">
            <a:solidFill>
              <a:srgbClr val="72EFAC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1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52015" y="2494493"/>
            <a:ext cx="9908394" cy="10021132"/>
          </a:xfrm>
          <a:custGeom>
            <a:avLst/>
            <a:gdLst/>
            <a:ahLst/>
            <a:cxnLst/>
            <a:rect r="r" b="b" t="t" l="l"/>
            <a:pathLst>
              <a:path h="10021132" w="9908394">
                <a:moveTo>
                  <a:pt x="0" y="0"/>
                </a:moveTo>
                <a:lnTo>
                  <a:pt x="9908394" y="0"/>
                </a:lnTo>
                <a:lnTo>
                  <a:pt x="9908394" y="10021132"/>
                </a:lnTo>
                <a:lnTo>
                  <a:pt x="0" y="100211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61425" y="-4385118"/>
            <a:ext cx="10296822" cy="10413980"/>
          </a:xfrm>
          <a:custGeom>
            <a:avLst/>
            <a:gdLst/>
            <a:ahLst/>
            <a:cxnLst/>
            <a:rect r="r" b="b" t="t" l="l"/>
            <a:pathLst>
              <a:path h="10413980" w="10296822">
                <a:moveTo>
                  <a:pt x="0" y="0"/>
                </a:moveTo>
                <a:lnTo>
                  <a:pt x="10296822" y="0"/>
                </a:lnTo>
                <a:lnTo>
                  <a:pt x="10296822" y="10413979"/>
                </a:lnTo>
                <a:lnTo>
                  <a:pt x="0" y="10413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301876" y="-32004"/>
            <a:ext cx="7315200" cy="2121408"/>
          </a:xfrm>
          <a:custGeom>
            <a:avLst/>
            <a:gdLst/>
            <a:ahLst/>
            <a:cxnLst/>
            <a:rect r="r" b="b" t="t" l="l"/>
            <a:pathLst>
              <a:path h="2121408" w="7315200">
                <a:moveTo>
                  <a:pt x="0" y="0"/>
                </a:moveTo>
                <a:lnTo>
                  <a:pt x="7315200" y="0"/>
                </a:lnTo>
                <a:lnTo>
                  <a:pt x="7315200" y="2121408"/>
                </a:lnTo>
                <a:lnTo>
                  <a:pt x="0" y="21214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007540" y="1357024"/>
            <a:ext cx="3086100" cy="189017"/>
            <a:chOff x="0" y="0"/>
            <a:chExt cx="812800" cy="497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49782"/>
            </a:xfrm>
            <a:custGeom>
              <a:avLst/>
              <a:gdLst/>
              <a:ahLst/>
              <a:cxnLst/>
              <a:rect r="r" b="b" t="t" l="l"/>
              <a:pathLst>
                <a:path h="4978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9782"/>
                  </a:lnTo>
                  <a:lnTo>
                    <a:pt x="0" y="49782"/>
                  </a:lnTo>
                  <a:close/>
                </a:path>
              </a:pathLst>
            </a:custGeom>
            <a:gradFill rotWithShape="true">
              <a:gsLst>
                <a:gs pos="0">
                  <a:srgbClr val="000138">
                    <a:alpha val="100000"/>
                  </a:srgbClr>
                </a:gs>
                <a:gs pos="100000">
                  <a:srgbClr val="33CD91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812800" cy="7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32249" y="1123950"/>
            <a:ext cx="10089724" cy="2033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1"/>
              </a:lnSpc>
            </a:pPr>
            <a:r>
              <a:rPr lang="en-US" b="true" sz="7454" spc="-14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Tipos de Sistemas Operacionais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2249" y="3791087"/>
            <a:ext cx="11645615" cy="482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4"/>
              </a:lnSpc>
            </a:pPr>
            <a:r>
              <a:rPr lang="en-US" sz="260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Alguns exemplos são: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97868" y="6500907"/>
            <a:ext cx="6239406" cy="2967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6"/>
              </a:lnSpc>
            </a:pPr>
            <a:r>
              <a:rPr lang="en-US" b="true" sz="303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Os recursos computacionais são compartilhados entre os diversos usuários e aplicações. Como exemplo o Windows, Linux e macOS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120265" y="4931187"/>
            <a:ext cx="12047471" cy="145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 spc="-8" b="true">
                <a:solidFill>
                  <a:srgbClr val="72EFAC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Sistemas multiprogramáveis/multitarefas</a:t>
            </a:r>
          </a:p>
          <a:p>
            <a:pPr algn="l">
              <a:lnSpc>
                <a:spcPts val="5880"/>
              </a:lnSpc>
            </a:pPr>
          </a:p>
        </p:txBody>
      </p:sp>
      <p:sp>
        <p:nvSpPr>
          <p:cNvPr name="AutoShape 12" id="12"/>
          <p:cNvSpPr/>
          <p:nvPr/>
        </p:nvSpPr>
        <p:spPr>
          <a:xfrm flipH="true" flipV="true">
            <a:off x="2696352" y="6028861"/>
            <a:ext cx="0" cy="3733755"/>
          </a:xfrm>
          <a:prstGeom prst="line">
            <a:avLst/>
          </a:prstGeom>
          <a:ln cap="flat" w="19050">
            <a:solidFill>
              <a:srgbClr val="72EFA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8717571" y="2723497"/>
            <a:ext cx="1977118" cy="189017"/>
            <a:chOff x="0" y="0"/>
            <a:chExt cx="520722" cy="497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20722" cy="49782"/>
            </a:xfrm>
            <a:custGeom>
              <a:avLst/>
              <a:gdLst/>
              <a:ahLst/>
              <a:cxnLst/>
              <a:rect r="r" b="b" t="t" l="l"/>
              <a:pathLst>
                <a:path h="49782" w="520722">
                  <a:moveTo>
                    <a:pt x="0" y="0"/>
                  </a:moveTo>
                  <a:lnTo>
                    <a:pt x="520722" y="0"/>
                  </a:lnTo>
                  <a:lnTo>
                    <a:pt x="520722" y="49782"/>
                  </a:lnTo>
                  <a:lnTo>
                    <a:pt x="0" y="49782"/>
                  </a:lnTo>
                  <a:close/>
                </a:path>
              </a:pathLst>
            </a:custGeom>
            <a:gradFill rotWithShape="true">
              <a:gsLst>
                <a:gs pos="0">
                  <a:srgbClr val="000138">
                    <a:alpha val="100000"/>
                  </a:srgbClr>
                </a:gs>
                <a:gs pos="100000">
                  <a:srgbClr val="33CD91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520722" cy="7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AutoShape 16" id="16"/>
          <p:cNvSpPr/>
          <p:nvPr/>
        </p:nvSpPr>
        <p:spPr>
          <a:xfrm flipH="true" flipV="true">
            <a:off x="14084115" y="6028861"/>
            <a:ext cx="0" cy="3733755"/>
          </a:xfrm>
          <a:prstGeom prst="line">
            <a:avLst/>
          </a:prstGeom>
          <a:ln cap="flat" w="19050">
            <a:solidFill>
              <a:srgbClr val="72EFAC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1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52015" y="2494493"/>
            <a:ext cx="9908394" cy="10021132"/>
          </a:xfrm>
          <a:custGeom>
            <a:avLst/>
            <a:gdLst/>
            <a:ahLst/>
            <a:cxnLst/>
            <a:rect r="r" b="b" t="t" l="l"/>
            <a:pathLst>
              <a:path h="10021132" w="9908394">
                <a:moveTo>
                  <a:pt x="0" y="0"/>
                </a:moveTo>
                <a:lnTo>
                  <a:pt x="9908394" y="0"/>
                </a:lnTo>
                <a:lnTo>
                  <a:pt x="9908394" y="10021132"/>
                </a:lnTo>
                <a:lnTo>
                  <a:pt x="0" y="100211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61425" y="-4385118"/>
            <a:ext cx="10296822" cy="10413980"/>
          </a:xfrm>
          <a:custGeom>
            <a:avLst/>
            <a:gdLst/>
            <a:ahLst/>
            <a:cxnLst/>
            <a:rect r="r" b="b" t="t" l="l"/>
            <a:pathLst>
              <a:path h="10413980" w="10296822">
                <a:moveTo>
                  <a:pt x="0" y="0"/>
                </a:moveTo>
                <a:lnTo>
                  <a:pt x="10296822" y="0"/>
                </a:lnTo>
                <a:lnTo>
                  <a:pt x="10296822" y="10413979"/>
                </a:lnTo>
                <a:lnTo>
                  <a:pt x="0" y="10413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301876" y="-32004"/>
            <a:ext cx="7315200" cy="2121408"/>
          </a:xfrm>
          <a:custGeom>
            <a:avLst/>
            <a:gdLst/>
            <a:ahLst/>
            <a:cxnLst/>
            <a:rect r="r" b="b" t="t" l="l"/>
            <a:pathLst>
              <a:path h="2121408" w="7315200">
                <a:moveTo>
                  <a:pt x="0" y="0"/>
                </a:moveTo>
                <a:lnTo>
                  <a:pt x="7315200" y="0"/>
                </a:lnTo>
                <a:lnTo>
                  <a:pt x="7315200" y="2121408"/>
                </a:lnTo>
                <a:lnTo>
                  <a:pt x="0" y="21214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007540" y="1357024"/>
            <a:ext cx="3086100" cy="189017"/>
            <a:chOff x="0" y="0"/>
            <a:chExt cx="812800" cy="4978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49782"/>
            </a:xfrm>
            <a:custGeom>
              <a:avLst/>
              <a:gdLst/>
              <a:ahLst/>
              <a:cxnLst/>
              <a:rect r="r" b="b" t="t" l="l"/>
              <a:pathLst>
                <a:path h="4978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49782"/>
                  </a:lnTo>
                  <a:lnTo>
                    <a:pt x="0" y="49782"/>
                  </a:lnTo>
                  <a:close/>
                </a:path>
              </a:pathLst>
            </a:custGeom>
            <a:gradFill rotWithShape="true">
              <a:gsLst>
                <a:gs pos="0">
                  <a:srgbClr val="000138">
                    <a:alpha val="100000"/>
                  </a:srgbClr>
                </a:gs>
                <a:gs pos="100000">
                  <a:srgbClr val="33CD91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812800" cy="7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577102"/>
            <a:ext cx="10089724" cy="2033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1"/>
              </a:lnSpc>
            </a:pPr>
            <a:r>
              <a:rPr lang="en-US" b="true" sz="7454" spc="-14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Tipos de Sistemas Operacionais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97868" y="4338339"/>
            <a:ext cx="7167563" cy="2367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6"/>
              </a:lnSpc>
            </a:pPr>
            <a:r>
              <a:rPr lang="en-US" b="true" sz="303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Possuem duas ou mais CPUs interligadas e trabalhando em conjunto. Sistemas como Linux e Windows oferecem esse suporte.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82394" y="3058834"/>
            <a:ext cx="12047471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b="true" sz="4200" spc="-8">
                <a:solidFill>
                  <a:srgbClr val="72EFAC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Sistemas com múltiplos processadores</a:t>
            </a:r>
          </a:p>
        </p:txBody>
      </p:sp>
      <p:sp>
        <p:nvSpPr>
          <p:cNvPr name="AutoShape 11" id="11"/>
          <p:cNvSpPr/>
          <p:nvPr/>
        </p:nvSpPr>
        <p:spPr>
          <a:xfrm flipH="true" flipV="true">
            <a:off x="2851045" y="3276623"/>
            <a:ext cx="0" cy="3733755"/>
          </a:xfrm>
          <a:prstGeom prst="line">
            <a:avLst/>
          </a:prstGeom>
          <a:ln cap="flat" w="19050">
            <a:solidFill>
              <a:srgbClr val="72EFA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2" id="12"/>
          <p:cNvGrpSpPr/>
          <p:nvPr/>
        </p:nvGrpSpPr>
        <p:grpSpPr>
          <a:xfrm rot="0">
            <a:off x="8717571" y="2723497"/>
            <a:ext cx="1977118" cy="189017"/>
            <a:chOff x="0" y="0"/>
            <a:chExt cx="520722" cy="497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20722" cy="49782"/>
            </a:xfrm>
            <a:custGeom>
              <a:avLst/>
              <a:gdLst/>
              <a:ahLst/>
              <a:cxnLst/>
              <a:rect r="r" b="b" t="t" l="l"/>
              <a:pathLst>
                <a:path h="49782" w="520722">
                  <a:moveTo>
                    <a:pt x="0" y="0"/>
                  </a:moveTo>
                  <a:lnTo>
                    <a:pt x="520722" y="0"/>
                  </a:lnTo>
                  <a:lnTo>
                    <a:pt x="520722" y="49782"/>
                  </a:lnTo>
                  <a:lnTo>
                    <a:pt x="0" y="49782"/>
                  </a:lnTo>
                  <a:close/>
                </a:path>
              </a:pathLst>
            </a:custGeom>
            <a:gradFill rotWithShape="true">
              <a:gsLst>
                <a:gs pos="0">
                  <a:srgbClr val="000138">
                    <a:alpha val="100000"/>
                  </a:srgbClr>
                </a:gs>
                <a:gs pos="100000">
                  <a:srgbClr val="33CD91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520722" cy="7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 flipH="true" flipV="true">
            <a:off x="14084115" y="3276623"/>
            <a:ext cx="0" cy="3733755"/>
          </a:xfrm>
          <a:prstGeom prst="line">
            <a:avLst/>
          </a:prstGeom>
          <a:ln cap="flat" w="19050">
            <a:solidFill>
              <a:srgbClr val="72EFA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6024297" y="8219432"/>
            <a:ext cx="6239406" cy="1167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6"/>
              </a:lnSpc>
            </a:pPr>
            <a:r>
              <a:rPr lang="en-US" b="true" sz="303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Dentre outros tipos mais complexos...</a:t>
            </a:r>
          </a:p>
        </p:txBody>
      </p:sp>
      <p:sp>
        <p:nvSpPr>
          <p:cNvPr name="AutoShape 17" id="17"/>
          <p:cNvSpPr/>
          <p:nvPr/>
        </p:nvSpPr>
        <p:spPr>
          <a:xfrm flipH="true">
            <a:off x="92123" y="7514584"/>
            <a:ext cx="18179052" cy="9523"/>
          </a:xfrm>
          <a:prstGeom prst="line">
            <a:avLst/>
          </a:prstGeom>
          <a:ln cap="flat" w="19050">
            <a:solidFill>
              <a:srgbClr val="72EFAC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1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725354" y="-5955376"/>
            <a:ext cx="10296822" cy="10413980"/>
          </a:xfrm>
          <a:custGeom>
            <a:avLst/>
            <a:gdLst/>
            <a:ahLst/>
            <a:cxnLst/>
            <a:rect r="r" b="b" t="t" l="l"/>
            <a:pathLst>
              <a:path h="10413980" w="10296822">
                <a:moveTo>
                  <a:pt x="0" y="0"/>
                </a:moveTo>
                <a:lnTo>
                  <a:pt x="10296822" y="0"/>
                </a:lnTo>
                <a:lnTo>
                  <a:pt x="10296822" y="10413979"/>
                </a:lnTo>
                <a:lnTo>
                  <a:pt x="0" y="10413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98185" y="4832321"/>
            <a:ext cx="10296822" cy="10413980"/>
          </a:xfrm>
          <a:custGeom>
            <a:avLst/>
            <a:gdLst/>
            <a:ahLst/>
            <a:cxnLst/>
            <a:rect r="r" b="b" t="t" l="l"/>
            <a:pathLst>
              <a:path h="10413980" w="10296822">
                <a:moveTo>
                  <a:pt x="0" y="0"/>
                </a:moveTo>
                <a:lnTo>
                  <a:pt x="10296822" y="0"/>
                </a:lnTo>
                <a:lnTo>
                  <a:pt x="10296822" y="10413980"/>
                </a:lnTo>
                <a:lnTo>
                  <a:pt x="0" y="104139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586151" y="911009"/>
            <a:ext cx="1947998" cy="117691"/>
            <a:chOff x="0" y="0"/>
            <a:chExt cx="513053" cy="309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13053" cy="30997"/>
            </a:xfrm>
            <a:custGeom>
              <a:avLst/>
              <a:gdLst/>
              <a:ahLst/>
              <a:cxnLst/>
              <a:rect r="r" b="b" t="t" l="l"/>
              <a:pathLst>
                <a:path h="30997" w="513053">
                  <a:moveTo>
                    <a:pt x="0" y="0"/>
                  </a:moveTo>
                  <a:lnTo>
                    <a:pt x="513053" y="0"/>
                  </a:lnTo>
                  <a:lnTo>
                    <a:pt x="513053" y="30997"/>
                  </a:lnTo>
                  <a:lnTo>
                    <a:pt x="0" y="30997"/>
                  </a:lnTo>
                  <a:close/>
                </a:path>
              </a:pathLst>
            </a:custGeom>
            <a:gradFill rotWithShape="true">
              <a:gsLst>
                <a:gs pos="0">
                  <a:srgbClr val="000138">
                    <a:alpha val="100000"/>
                  </a:srgbClr>
                </a:gs>
                <a:gs pos="100000">
                  <a:srgbClr val="33CD91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513053" cy="59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4432409" y="0"/>
            <a:ext cx="3855591" cy="10287000"/>
            <a:chOff x="0" y="0"/>
            <a:chExt cx="1194664" cy="318745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94664" cy="3187451"/>
            </a:xfrm>
            <a:custGeom>
              <a:avLst/>
              <a:gdLst/>
              <a:ahLst/>
              <a:cxnLst/>
              <a:rect r="r" b="b" t="t" l="l"/>
              <a:pathLst>
                <a:path h="3187451" w="1194664">
                  <a:moveTo>
                    <a:pt x="0" y="0"/>
                  </a:moveTo>
                  <a:lnTo>
                    <a:pt x="1194664" y="0"/>
                  </a:lnTo>
                  <a:lnTo>
                    <a:pt x="1194664" y="3187451"/>
                  </a:lnTo>
                  <a:lnTo>
                    <a:pt x="0" y="3187451"/>
                  </a:lnTo>
                  <a:close/>
                </a:path>
              </a:pathLst>
            </a:custGeom>
            <a:blipFill>
              <a:blip r:embed="rId3"/>
              <a:stretch>
                <a:fillRect l="-38935" t="0" r="-38935" b="0"/>
              </a:stretch>
            </a:blipFill>
          </p:spPr>
        </p:sp>
      </p:grpSp>
      <p:sp>
        <p:nvSpPr>
          <p:cNvPr name="AutoShape 9" id="9"/>
          <p:cNvSpPr/>
          <p:nvPr/>
        </p:nvSpPr>
        <p:spPr>
          <a:xfrm flipH="true">
            <a:off x="1132249" y="6225924"/>
            <a:ext cx="11645615" cy="0"/>
          </a:xfrm>
          <a:prstGeom prst="line">
            <a:avLst/>
          </a:prstGeom>
          <a:ln cap="flat" w="19050">
            <a:solidFill>
              <a:srgbClr val="72EFA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flipV="true">
            <a:off x="2544176" y="6439133"/>
            <a:ext cx="0" cy="308346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5257291" y="7913614"/>
            <a:ext cx="4187618" cy="1616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0"/>
              </a:lnSpc>
            </a:pPr>
            <a:r>
              <a:rPr lang="en-US" b="true" sz="279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Criando assim uma máquina virtual completa</a:t>
            </a:r>
          </a:p>
        </p:txBody>
      </p:sp>
      <p:sp>
        <p:nvSpPr>
          <p:cNvPr name="AutoShape 12" id="12"/>
          <p:cNvSpPr/>
          <p:nvPr/>
        </p:nvSpPr>
        <p:spPr>
          <a:xfrm flipV="true">
            <a:off x="8425351" y="6370480"/>
            <a:ext cx="0" cy="376999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flipV="true">
            <a:off x="5484763" y="6370480"/>
            <a:ext cx="0" cy="376999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flipV="true">
            <a:off x="11365938" y="6370480"/>
            <a:ext cx="0" cy="376999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2316704" y="5984189"/>
            <a:ext cx="454944" cy="454944"/>
            <a:chOff x="0" y="0"/>
            <a:chExt cx="770446" cy="77044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70446" cy="770446"/>
            </a:xfrm>
            <a:custGeom>
              <a:avLst/>
              <a:gdLst/>
              <a:ahLst/>
              <a:cxnLst/>
              <a:rect r="r" b="b" t="t" l="l"/>
              <a:pathLst>
                <a:path h="770446" w="770446">
                  <a:moveTo>
                    <a:pt x="0" y="0"/>
                  </a:moveTo>
                  <a:lnTo>
                    <a:pt x="770446" y="0"/>
                  </a:lnTo>
                  <a:lnTo>
                    <a:pt x="770446" y="770446"/>
                  </a:lnTo>
                  <a:lnTo>
                    <a:pt x="0" y="770446"/>
                  </a:lnTo>
                  <a:close/>
                </a:path>
              </a:pathLst>
            </a:custGeom>
            <a:solidFill>
              <a:srgbClr val="72EFAC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770446" cy="799021"/>
            </a:xfrm>
            <a:prstGeom prst="rect">
              <a:avLst/>
            </a:prstGeom>
          </p:spPr>
          <p:txBody>
            <a:bodyPr anchor="ctr" rtlCol="false" tIns="46614" lIns="46614" bIns="46614" rIns="46614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378875" y="6025490"/>
            <a:ext cx="330603" cy="305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1"/>
              </a:lnSpc>
            </a:pPr>
            <a:r>
              <a:rPr lang="en-US" b="true" sz="1822" spc="-3">
                <a:solidFill>
                  <a:srgbClr val="00013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1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5257291" y="5984189"/>
            <a:ext cx="454944" cy="454944"/>
            <a:chOff x="0" y="0"/>
            <a:chExt cx="770446" cy="77044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70446" cy="770446"/>
            </a:xfrm>
            <a:custGeom>
              <a:avLst/>
              <a:gdLst/>
              <a:ahLst/>
              <a:cxnLst/>
              <a:rect r="r" b="b" t="t" l="l"/>
              <a:pathLst>
                <a:path h="770446" w="770446">
                  <a:moveTo>
                    <a:pt x="0" y="0"/>
                  </a:moveTo>
                  <a:lnTo>
                    <a:pt x="770446" y="0"/>
                  </a:lnTo>
                  <a:lnTo>
                    <a:pt x="770446" y="770446"/>
                  </a:lnTo>
                  <a:lnTo>
                    <a:pt x="0" y="770446"/>
                  </a:lnTo>
                  <a:close/>
                </a:path>
              </a:pathLst>
            </a:custGeom>
            <a:solidFill>
              <a:srgbClr val="72EFAC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770446" cy="799021"/>
            </a:xfrm>
            <a:prstGeom prst="rect">
              <a:avLst/>
            </a:prstGeom>
          </p:spPr>
          <p:txBody>
            <a:bodyPr anchor="ctr" rtlCol="false" tIns="46614" lIns="46614" bIns="46614" rIns="46614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5319462" y="6025490"/>
            <a:ext cx="330603" cy="305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1"/>
              </a:lnSpc>
            </a:pPr>
            <a:r>
              <a:rPr lang="en-US" b="true" sz="1822" spc="-3">
                <a:solidFill>
                  <a:srgbClr val="00013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2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8197879" y="5984189"/>
            <a:ext cx="454944" cy="454944"/>
            <a:chOff x="0" y="0"/>
            <a:chExt cx="770446" cy="77044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770446" cy="770446"/>
            </a:xfrm>
            <a:custGeom>
              <a:avLst/>
              <a:gdLst/>
              <a:ahLst/>
              <a:cxnLst/>
              <a:rect r="r" b="b" t="t" l="l"/>
              <a:pathLst>
                <a:path h="770446" w="770446">
                  <a:moveTo>
                    <a:pt x="0" y="0"/>
                  </a:moveTo>
                  <a:lnTo>
                    <a:pt x="770446" y="0"/>
                  </a:lnTo>
                  <a:lnTo>
                    <a:pt x="770446" y="770446"/>
                  </a:lnTo>
                  <a:lnTo>
                    <a:pt x="0" y="770446"/>
                  </a:lnTo>
                  <a:close/>
                </a:path>
              </a:pathLst>
            </a:custGeom>
            <a:solidFill>
              <a:srgbClr val="72EFAC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770446" cy="799021"/>
            </a:xfrm>
            <a:prstGeom prst="rect">
              <a:avLst/>
            </a:prstGeom>
          </p:spPr>
          <p:txBody>
            <a:bodyPr anchor="ctr" rtlCol="false" tIns="46614" lIns="46614" bIns="46614" rIns="46614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8260049" y="6025490"/>
            <a:ext cx="330603" cy="305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1"/>
              </a:lnSpc>
            </a:pPr>
            <a:r>
              <a:rPr lang="en-US" b="true" sz="1822" spc="-3">
                <a:solidFill>
                  <a:srgbClr val="00013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3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1138466" y="5984189"/>
            <a:ext cx="454944" cy="454944"/>
            <a:chOff x="0" y="0"/>
            <a:chExt cx="770446" cy="770446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70446" cy="770446"/>
            </a:xfrm>
            <a:custGeom>
              <a:avLst/>
              <a:gdLst/>
              <a:ahLst/>
              <a:cxnLst/>
              <a:rect r="r" b="b" t="t" l="l"/>
              <a:pathLst>
                <a:path h="770446" w="770446">
                  <a:moveTo>
                    <a:pt x="0" y="0"/>
                  </a:moveTo>
                  <a:lnTo>
                    <a:pt x="770446" y="0"/>
                  </a:lnTo>
                  <a:lnTo>
                    <a:pt x="770446" y="770446"/>
                  </a:lnTo>
                  <a:lnTo>
                    <a:pt x="0" y="770446"/>
                  </a:lnTo>
                  <a:close/>
                </a:path>
              </a:pathLst>
            </a:custGeom>
            <a:solidFill>
              <a:srgbClr val="72EFAC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28575"/>
              <a:ext cx="770446" cy="799021"/>
            </a:xfrm>
            <a:prstGeom prst="rect">
              <a:avLst/>
            </a:prstGeom>
          </p:spPr>
          <p:txBody>
            <a:bodyPr anchor="ctr" rtlCol="false" tIns="46614" lIns="46614" bIns="46614" rIns="46614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1200637" y="6025490"/>
            <a:ext cx="330603" cy="305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1"/>
              </a:lnSpc>
            </a:pPr>
            <a:r>
              <a:rPr lang="en-US" b="true" sz="1822" spc="-3">
                <a:solidFill>
                  <a:srgbClr val="000138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4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32249" y="1690380"/>
            <a:ext cx="9446699" cy="188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97"/>
              </a:lnSpc>
            </a:pPr>
            <a:r>
              <a:rPr lang="en-US" b="true" sz="6979" spc="-13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Virtualização dos processadores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719735" y="4052220"/>
            <a:ext cx="13300160" cy="1679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43"/>
              </a:lnSpc>
            </a:pPr>
            <a:r>
              <a:rPr lang="en-US" b="true" sz="287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Sistemas operacionais tendem a ser virtualizados (disponibilizados na web, sem necessidade de instalação de software) e oferecidos para os usuários usarem em uma estrutura de nuvem.</a:t>
            </a:r>
          </a:p>
        </p:txBody>
      </p:sp>
      <p:grpSp>
        <p:nvGrpSpPr>
          <p:cNvPr name="Group 33" id="33"/>
          <p:cNvGrpSpPr/>
          <p:nvPr/>
        </p:nvGrpSpPr>
        <p:grpSpPr>
          <a:xfrm rot="-10800000">
            <a:off x="11638969" y="2871665"/>
            <a:ext cx="1947998" cy="117691"/>
            <a:chOff x="0" y="0"/>
            <a:chExt cx="513053" cy="30997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513053" cy="30997"/>
            </a:xfrm>
            <a:custGeom>
              <a:avLst/>
              <a:gdLst/>
              <a:ahLst/>
              <a:cxnLst/>
              <a:rect r="r" b="b" t="t" l="l"/>
              <a:pathLst>
                <a:path h="30997" w="513053">
                  <a:moveTo>
                    <a:pt x="0" y="0"/>
                  </a:moveTo>
                  <a:lnTo>
                    <a:pt x="513053" y="0"/>
                  </a:lnTo>
                  <a:lnTo>
                    <a:pt x="513053" y="30997"/>
                  </a:lnTo>
                  <a:lnTo>
                    <a:pt x="0" y="30997"/>
                  </a:lnTo>
                  <a:close/>
                </a:path>
              </a:pathLst>
            </a:custGeom>
            <a:gradFill rotWithShape="true">
              <a:gsLst>
                <a:gs pos="0">
                  <a:srgbClr val="000138">
                    <a:alpha val="100000"/>
                  </a:srgbClr>
                </a:gs>
                <a:gs pos="100000">
                  <a:srgbClr val="33CD91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513053" cy="59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Freeform 36" id="36"/>
          <p:cNvSpPr/>
          <p:nvPr/>
        </p:nvSpPr>
        <p:spPr>
          <a:xfrm flipH="false" flipV="false" rot="0">
            <a:off x="-5148411" y="8228034"/>
            <a:ext cx="10296822" cy="10413980"/>
          </a:xfrm>
          <a:custGeom>
            <a:avLst/>
            <a:gdLst/>
            <a:ahLst/>
            <a:cxnLst/>
            <a:rect r="r" b="b" t="t" l="l"/>
            <a:pathLst>
              <a:path h="10413980" w="10296822">
                <a:moveTo>
                  <a:pt x="0" y="0"/>
                </a:moveTo>
                <a:lnTo>
                  <a:pt x="10296822" y="0"/>
                </a:lnTo>
                <a:lnTo>
                  <a:pt x="10296822" y="10413979"/>
                </a:lnTo>
                <a:lnTo>
                  <a:pt x="0" y="10413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1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39182" y="6664447"/>
            <a:ext cx="9908394" cy="10021132"/>
          </a:xfrm>
          <a:custGeom>
            <a:avLst/>
            <a:gdLst/>
            <a:ahLst/>
            <a:cxnLst/>
            <a:rect r="r" b="b" t="t" l="l"/>
            <a:pathLst>
              <a:path h="10021132" w="9908394">
                <a:moveTo>
                  <a:pt x="0" y="0"/>
                </a:moveTo>
                <a:lnTo>
                  <a:pt x="9908394" y="0"/>
                </a:lnTo>
                <a:lnTo>
                  <a:pt x="9908394" y="10021132"/>
                </a:lnTo>
                <a:lnTo>
                  <a:pt x="0" y="100211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3893139" cy="10287000"/>
            <a:chOff x="0" y="0"/>
            <a:chExt cx="1206298" cy="31874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06298" cy="3187451"/>
            </a:xfrm>
            <a:custGeom>
              <a:avLst/>
              <a:gdLst/>
              <a:ahLst/>
              <a:cxnLst/>
              <a:rect r="r" b="b" t="t" l="l"/>
              <a:pathLst>
                <a:path h="3187451" w="1206298">
                  <a:moveTo>
                    <a:pt x="0" y="0"/>
                  </a:moveTo>
                  <a:lnTo>
                    <a:pt x="1206298" y="0"/>
                  </a:lnTo>
                  <a:lnTo>
                    <a:pt x="1206298" y="3187451"/>
                  </a:lnTo>
                  <a:lnTo>
                    <a:pt x="0" y="3187451"/>
                  </a:lnTo>
                  <a:close/>
                </a:path>
              </a:pathLst>
            </a:custGeom>
            <a:blipFill>
              <a:blip r:embed="rId3"/>
              <a:stretch>
                <a:fillRect l="-206896" t="0" r="-162158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00733" y="-6918400"/>
            <a:ext cx="10296822" cy="10413980"/>
          </a:xfrm>
          <a:custGeom>
            <a:avLst/>
            <a:gdLst/>
            <a:ahLst/>
            <a:cxnLst/>
            <a:rect r="r" b="b" t="t" l="l"/>
            <a:pathLst>
              <a:path h="10413980" w="10296822">
                <a:moveTo>
                  <a:pt x="0" y="0"/>
                </a:moveTo>
                <a:lnTo>
                  <a:pt x="10296823" y="0"/>
                </a:lnTo>
                <a:lnTo>
                  <a:pt x="10296823" y="10413979"/>
                </a:lnTo>
                <a:lnTo>
                  <a:pt x="0" y="104139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80440" y="166794"/>
            <a:ext cx="12431277" cy="968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2"/>
              </a:lnSpc>
            </a:pPr>
            <a:r>
              <a:rPr lang="en-US" b="true" sz="7012" spc="-14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Sistemas em tempo real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005559" y="5162135"/>
            <a:ext cx="789643" cy="789643"/>
            <a:chOff x="0" y="0"/>
            <a:chExt cx="296297" cy="2962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96297" cy="296297"/>
            </a:xfrm>
            <a:custGeom>
              <a:avLst/>
              <a:gdLst/>
              <a:ahLst/>
              <a:cxnLst/>
              <a:rect r="r" b="b" t="t" l="l"/>
              <a:pathLst>
                <a:path h="296297" w="296297">
                  <a:moveTo>
                    <a:pt x="0" y="0"/>
                  </a:moveTo>
                  <a:lnTo>
                    <a:pt x="296297" y="0"/>
                  </a:lnTo>
                  <a:lnTo>
                    <a:pt x="296297" y="296297"/>
                  </a:lnTo>
                  <a:lnTo>
                    <a:pt x="0" y="296297"/>
                  </a:lnTo>
                  <a:close/>
                </a:path>
              </a:pathLst>
            </a:custGeom>
            <a:solidFill>
              <a:srgbClr val="000138"/>
            </a:solidFill>
            <a:ln w="19050" cap="sq">
              <a:solidFill>
                <a:srgbClr val="72EFAC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296297" cy="324872"/>
            </a:xfrm>
            <a:prstGeom prst="rect">
              <a:avLst/>
            </a:prstGeom>
          </p:spPr>
          <p:txBody>
            <a:bodyPr anchor="ctr" rtlCol="false" tIns="43921" lIns="43921" bIns="43921" rIns="43921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5149811" y="5300947"/>
            <a:ext cx="501139" cy="512019"/>
          </a:xfrm>
          <a:custGeom>
            <a:avLst/>
            <a:gdLst/>
            <a:ahLst/>
            <a:cxnLst/>
            <a:rect r="r" b="b" t="t" l="l"/>
            <a:pathLst>
              <a:path h="512019" w="501139">
                <a:moveTo>
                  <a:pt x="0" y="0"/>
                </a:moveTo>
                <a:lnTo>
                  <a:pt x="501139" y="0"/>
                </a:lnTo>
                <a:lnTo>
                  <a:pt x="501139" y="512019"/>
                </a:lnTo>
                <a:lnTo>
                  <a:pt x="0" y="5120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1513392" y="5140098"/>
            <a:ext cx="789643" cy="789643"/>
            <a:chOff x="0" y="0"/>
            <a:chExt cx="296297" cy="29629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96297" cy="296297"/>
            </a:xfrm>
            <a:custGeom>
              <a:avLst/>
              <a:gdLst/>
              <a:ahLst/>
              <a:cxnLst/>
              <a:rect r="r" b="b" t="t" l="l"/>
              <a:pathLst>
                <a:path h="296297" w="296297">
                  <a:moveTo>
                    <a:pt x="0" y="0"/>
                  </a:moveTo>
                  <a:lnTo>
                    <a:pt x="296297" y="0"/>
                  </a:lnTo>
                  <a:lnTo>
                    <a:pt x="296297" y="296297"/>
                  </a:lnTo>
                  <a:lnTo>
                    <a:pt x="0" y="296297"/>
                  </a:lnTo>
                  <a:close/>
                </a:path>
              </a:pathLst>
            </a:custGeom>
            <a:solidFill>
              <a:srgbClr val="000138"/>
            </a:solidFill>
            <a:ln w="19050" cap="sq">
              <a:solidFill>
                <a:srgbClr val="72EFAC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296297" cy="324872"/>
            </a:xfrm>
            <a:prstGeom prst="rect">
              <a:avLst/>
            </a:prstGeom>
          </p:spPr>
          <p:txBody>
            <a:bodyPr anchor="ctr" rtlCol="false" tIns="43921" lIns="43921" bIns="43921" rIns="43921"/>
            <a:lstStyle/>
            <a:p>
              <a:pPr algn="ctr">
                <a:lnSpc>
                  <a:spcPts val="2774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1680219" y="5295900"/>
            <a:ext cx="447773" cy="448895"/>
          </a:xfrm>
          <a:custGeom>
            <a:avLst/>
            <a:gdLst/>
            <a:ahLst/>
            <a:cxnLst/>
            <a:rect r="r" b="b" t="t" l="l"/>
            <a:pathLst>
              <a:path h="448895" w="447773">
                <a:moveTo>
                  <a:pt x="0" y="0"/>
                </a:moveTo>
                <a:lnTo>
                  <a:pt x="447773" y="0"/>
                </a:lnTo>
                <a:lnTo>
                  <a:pt x="447773" y="448895"/>
                </a:lnTo>
                <a:lnTo>
                  <a:pt x="0" y="4488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5795202" y="6297061"/>
            <a:ext cx="5661931" cy="1650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b="true" sz="209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Vários processadores compartilhando uma única memória física e dispositivos de E/S sendo gerenciados por apenas um SO.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961750" y="5686336"/>
            <a:ext cx="5214159" cy="439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b="true" sz="2584" spc="-5">
                <a:solidFill>
                  <a:srgbClr val="72EFAC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Sistemas fortemente acoplados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682221" y="5875578"/>
            <a:ext cx="5182274" cy="1650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92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Dois ou mais sistemas computacionais conectados através de linhas de comunicação.</a:t>
            </a:r>
          </a:p>
          <a:p>
            <a:pPr algn="l">
              <a:lnSpc>
                <a:spcPts val="3312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2682221" y="5117771"/>
            <a:ext cx="5605779" cy="439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7"/>
              </a:lnSpc>
            </a:pPr>
            <a:r>
              <a:rPr lang="en-US" b="true" sz="2584" spc="-5">
                <a:solidFill>
                  <a:srgbClr val="72EFAC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Sistemas fracamente acoplados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153048" y="1627851"/>
            <a:ext cx="14045722" cy="2068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43"/>
              </a:lnSpc>
            </a:pPr>
            <a:r>
              <a:rPr lang="en-US" b="true" sz="21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Dependem do tempo para operar, como em uma linha de montagem. Sistemas fortemente acoplados compartilham memória e dispositivos com vários processadores geridos por um único SO, enquanto sistemas fracamente acoplados conectam múltiplos sistemas via comunicação. Hoje, PCs também possuem múltiplos processadores, e sistemas distribuídos e clusters são comuns em redes, onde terminais e servidores funcionam de maneira integrada e transparente ao usuário.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325023" y="4573111"/>
            <a:ext cx="5214159" cy="439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7"/>
              </a:lnSpc>
            </a:pPr>
            <a:r>
              <a:rPr lang="en-US" b="true" sz="2584" spc="-5">
                <a:solidFill>
                  <a:srgbClr val="72EFAC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Exemplificando...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DAGPqFX5HLg</dc:identifier>
  <dcterms:modified xsi:type="dcterms:W3CDTF">2011-08-01T06:04:30Z</dcterms:modified>
  <cp:revision>1</cp:revision>
  <dc:title>Sistemas Operacionais</dc:title>
</cp:coreProperties>
</file>

<file path=docProps/thumbnail.jpeg>
</file>